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commentAuthors.xml" ContentType="application/vnd.openxmlformats-officedocument.presentationml.commentAuthors+xml"/>
  <Override PartName="/ppt/charts/style2.xml" ContentType="application/vnd.ms-office.chartstyl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Pollington" initials="CP" lastIdx="1" clrIdx="0">
    <p:extLst>
      <p:ext uri="{19B8F6BF-5375-455C-9EA6-DF929625EA0E}">
        <p15:presenceInfo xmlns:p15="http://schemas.microsoft.com/office/powerpoint/2012/main" userId="be91c4349e8ea6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94B"/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13" autoAdjust="0"/>
    <p:restoredTop sz="94660"/>
  </p:normalViewPr>
  <p:slideViewPr>
    <p:cSldViewPr snapToGrid="0">
      <p:cViewPr>
        <p:scale>
          <a:sx n="30" d="100"/>
          <a:sy n="30" d="100"/>
        </p:scale>
        <p:origin x="224" y="-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lairepollington/Desktop/Temp%20round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lairepollington/Desktop/Temp%20round%2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Number of patients undergoing each</a:t>
            </a:r>
            <a:r>
              <a:rPr lang="en-GB" sz="42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procedure</a:t>
            </a:r>
            <a:endParaRPr lang="en-GB" sz="4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21292041442922896"/>
          <c:y val="0.21482320020082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50552177312295"/>
          <c:y val="0.33901798028367519"/>
          <c:w val="0.77526647794257608"/>
          <c:h val="0.34367201308767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 audit of Inadvertent Peri op'!$X$26</c:f>
              <c:strCache>
                <c:ptCount val="1"/>
                <c:pt idx="0">
                  <c:v>Total hip replacement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 audit of Inadvertent Peri op'!$W$27:$W$30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'Re audit of Inadvertent Peri op'!$X$27:$X$30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0-0F45-B379-A3C02BB68FE1}"/>
            </c:ext>
          </c:extLst>
        </c:ser>
        <c:ser>
          <c:idx val="1"/>
          <c:order val="1"/>
          <c:tx>
            <c:strRef>
              <c:f>'Re audit of Inadvertent Peri op'!$Y$26</c:f>
              <c:strCache>
                <c:ptCount val="1"/>
                <c:pt idx="0">
                  <c:v>Total knee replacement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 audit of Inadvertent Peri op'!$W$27:$W$30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'Re audit of Inadvertent Peri op'!$Y$27:$Y$30</c:f>
              <c:numCache>
                <c:formatCode>General</c:formatCode>
                <c:ptCount val="4"/>
                <c:pt idx="0">
                  <c:v>10</c:v>
                </c:pt>
                <c:pt idx="1">
                  <c:v>17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0-0F45-B379-A3C02BB68FE1}"/>
            </c:ext>
          </c:extLst>
        </c:ser>
        <c:ser>
          <c:idx val="2"/>
          <c:order val="2"/>
          <c:tx>
            <c:strRef>
              <c:f>'Re audit of Inadvertent Peri op'!$Z$26</c:f>
              <c:strCache>
                <c:ptCount val="1"/>
                <c:pt idx="0">
                  <c:v>Total shoulder replacement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 audit of Inadvertent Peri op'!$W$27:$W$30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'Re audit of Inadvertent Peri op'!$Z$27:$Z$30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E0-0F45-B379-A3C02BB68F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101695"/>
        <c:axId val="14103343"/>
      </c:barChart>
      <c:catAx>
        <c:axId val="141016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4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4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QI Cycle</a:t>
                </a:r>
              </a:p>
            </c:rich>
          </c:tx>
          <c:layout>
            <c:manualLayout>
              <c:xMode val="edge"/>
              <c:yMode val="edge"/>
              <c:x val="0.46356271822555772"/>
              <c:y val="0.762622125779406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4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3343"/>
        <c:crosses val="autoZero"/>
        <c:auto val="1"/>
        <c:lblAlgn val="ctr"/>
        <c:lblOffset val="100"/>
        <c:noMultiLvlLbl val="0"/>
      </c:catAx>
      <c:valAx>
        <c:axId val="1410334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32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99952630186724E-3"/>
          <c:y val="0.87132762217805204"/>
          <c:w val="0.99653386313651315"/>
          <c:h val="7.9442061109259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2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4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Trends</a:t>
            </a:r>
            <a:r>
              <a:rPr lang="en-GB" sz="4200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over QI  period</a:t>
            </a:r>
            <a:endParaRPr lang="en-GB" sz="4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3254473941982019"/>
          <c:y val="5.2993917919634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2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45882773518518E-2"/>
          <c:y val="0.16807787065788166"/>
          <c:w val="0.91369576269521591"/>
          <c:h val="0.40668045263601532"/>
        </c:manualLayout>
      </c:layout>
      <c:lineChart>
        <c:grouping val="standard"/>
        <c:varyColors val="0"/>
        <c:ser>
          <c:idx val="0"/>
          <c:order val="0"/>
          <c:tx>
            <c:strRef>
              <c:f>'Re audit of Inadvertent Peri op'!$X$33</c:f>
              <c:strCache>
                <c:ptCount val="1"/>
                <c:pt idx="0">
                  <c:v>Temp recorded on anaesthetics chart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 audit of Inadvertent Peri op'!$Y$32:$AB$32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'Re audit of Inadvertent Peri op'!$Y$33:$AB$33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8F-9E45-BA84-DE7AB5C23A97}"/>
            </c:ext>
          </c:extLst>
        </c:ser>
        <c:ser>
          <c:idx val="1"/>
          <c:order val="1"/>
          <c:tx>
            <c:strRef>
              <c:f>'Re audit of Inadvertent Peri op'!$X$34</c:f>
              <c:strCache>
                <c:ptCount val="1"/>
                <c:pt idx="0">
                  <c:v>Use of FAWD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 audit of Inadvertent Peri op'!$Y$32:$AB$32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'Re audit of Inadvertent Peri op'!$Y$34:$AB$34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8F-9E45-BA84-DE7AB5C23A97}"/>
            </c:ext>
          </c:extLst>
        </c:ser>
        <c:ser>
          <c:idx val="2"/>
          <c:order val="2"/>
          <c:tx>
            <c:strRef>
              <c:f>'Re audit of Inadvertent Peri op'!$X$35</c:f>
              <c:strCache>
                <c:ptCount val="1"/>
                <c:pt idx="0">
                  <c:v>Hypothermia in recovery</c:v>
                </c:pt>
              </c:strCache>
            </c:strRef>
          </c:tx>
          <c:spPr>
            <a:ln w="889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'Re audit of Inadvertent Peri op'!$Y$32:$AB$32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'Re audit of Inadvertent Peri op'!$Y$35:$AB$35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8F-9E45-BA84-DE7AB5C2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61375"/>
        <c:axId val="13682047"/>
      </c:lineChart>
      <c:dateAx>
        <c:axId val="161613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4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4200" b="1" dirty="0"/>
                  <a:t>QI Cycle</a:t>
                </a:r>
              </a:p>
            </c:rich>
          </c:tx>
          <c:layout>
            <c:manualLayout>
              <c:xMode val="edge"/>
              <c:yMode val="edge"/>
              <c:x val="0.49678958692376746"/>
              <c:y val="0.61457183716024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4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2047"/>
        <c:crosses val="autoZero"/>
        <c:auto val="0"/>
        <c:lblOffset val="100"/>
        <c:baseTimeUnit val="days"/>
      </c:dateAx>
      <c:valAx>
        <c:axId val="1368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3200" b="1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4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4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0346465612042561E-3"/>
          <c:y val="0.67503032694684095"/>
          <c:w val="0.98128461109570153"/>
          <c:h val="0.18415726258098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7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4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6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9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5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C7A7-F203-4B9E-8863-87A096513449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17A6-1AD1-419E-AF66-A75CA920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ice.org.uk/" TargetMode="External"/><Relationship Id="rId5" Type="http://schemas.openxmlformats.org/officeDocument/2006/relationships/chart" Target="../charts/char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1206400" cy="2796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333260" y="2956195"/>
            <a:ext cx="11873139" cy="1396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4658" y="2796755"/>
            <a:ext cx="21808603" cy="26006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943" y="3014942"/>
            <a:ext cx="1325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/>
              <a:t>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765" y="12974271"/>
            <a:ext cx="1325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/>
              <a:t>Methods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34220" y="3014941"/>
            <a:ext cx="56625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/>
              <a:t>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51698" y="3014942"/>
            <a:ext cx="114378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/>
              <a:t>Conclusion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9765" y="4028956"/>
            <a:ext cx="13573125" cy="505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1517" y="13942787"/>
            <a:ext cx="13573125" cy="5244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6454" y="4710544"/>
            <a:ext cx="1717524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Inadvertent perioperative hypothermia (IPH) is a common consequence of </a:t>
            </a:r>
            <a:r>
              <a:rPr lang="en-US" sz="4800" dirty="0" err="1"/>
              <a:t>anaesthesia</a:t>
            </a:r>
            <a:r>
              <a:rPr lang="en-US" sz="4800" dirty="0"/>
              <a:t>, defined as core temperature &lt;36.0</a:t>
            </a:r>
            <a:r>
              <a:rPr lang="en-US" sz="4800" b="1" baseline="30000" dirty="0"/>
              <a:t>1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Consequences include surgical site infection, coagulopathy, pain, altered drug metabolism &amp; adverse cardiac events</a:t>
            </a:r>
            <a:r>
              <a:rPr lang="en-US" sz="4800" b="1" baseline="30000" dirty="0"/>
              <a:t>1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Preventing IPH is a vital part of the enhanced recovery after surgery </a:t>
            </a:r>
            <a:r>
              <a:rPr lang="en-US" sz="4800" dirty="0" err="1"/>
              <a:t>programme</a:t>
            </a:r>
            <a:r>
              <a:rPr lang="en-US" sz="4800" dirty="0"/>
              <a:t> (ERAS)</a:t>
            </a:r>
            <a:r>
              <a:rPr lang="en-US" sz="4800" b="1" baseline="30000" dirty="0"/>
              <a:t>2</a:t>
            </a:r>
            <a:r>
              <a:rPr lang="en-US" sz="4800" dirty="0"/>
              <a:t> and NICE clinical guideline (CG) 65</a:t>
            </a:r>
            <a:r>
              <a:rPr lang="en-US" sz="4800" b="1" baseline="30000" dirty="0"/>
              <a:t>3</a:t>
            </a:r>
            <a:r>
              <a:rPr lang="en-US" sz="4800" dirty="0"/>
              <a:t> </a:t>
            </a:r>
            <a:r>
              <a:rPr lang="en-GB" sz="4800" dirty="0"/>
              <a:t>provides recommendations for avoiding IPH</a:t>
            </a: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Lancashire Teaching Hospitals (LTHTR) falls below regional peers with regards to measuring/recording temperature within an hour before surgical incision for elective hip &amp; knee replacements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This QIP aims to improve the recognition and management of IPH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4060" y="14602534"/>
            <a:ext cx="17005544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4 QI cycles carried out between 3/8/21 and 1/12/22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20 patient data sets per QI cycle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Retrospective case note review of patients undergoing elective arthroplasty within LTHTR with proforma based on NICE CG65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Focus areas selected from CG65 after baseline data collected: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i="1" dirty="0"/>
              <a:t>“Temperature should be measured and documented before induction of anaesthesia and every 30 mins until the end of surgery”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i="1" dirty="0"/>
              <a:t>“Warm patients intraoperatively from induction of anaesthesia, using a forced-air warming device (FAWD), if they are having anaesthesia for more than 30 minutes”</a:t>
            </a:r>
            <a:endParaRPr lang="en-US" sz="4400" i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i="1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508564" y="113158"/>
            <a:ext cx="460242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0" b="1" dirty="0">
                <a:solidFill>
                  <a:schemeClr val="bg1"/>
                </a:solidFill>
              </a:rPr>
              <a:t>Improving the Recognition and Management of Inadvertent Perioperative Hypothermia</a:t>
            </a:r>
          </a:p>
          <a:p>
            <a:r>
              <a:rPr lang="en-US" sz="6800" dirty="0">
                <a:solidFill>
                  <a:schemeClr val="bg1"/>
                </a:solidFill>
              </a:rPr>
              <a:t>Dr C Pollington (CT2), Royal Preston Hospital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B04E8115-885F-7247-B6E5-2E3D0A393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80276"/>
              </p:ext>
            </p:extLst>
          </p:nvPr>
        </p:nvGraphicFramePr>
        <p:xfrm>
          <a:off x="451517" y="19973785"/>
          <a:ext cx="17038277" cy="851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20724798-EE88-5246-8DDF-2067947F62A0}"/>
              </a:ext>
            </a:extLst>
          </p:cNvPr>
          <p:cNvSpPr/>
          <p:nvPr/>
        </p:nvSpPr>
        <p:spPr>
          <a:xfrm>
            <a:off x="17835715" y="4026729"/>
            <a:ext cx="18540023" cy="507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gister">
            <a:extLst>
              <a:ext uri="{FF2B5EF4-FFF2-40B4-BE49-F238E27FC236}">
                <a16:creationId xmlns:a16="http://schemas.microsoft.com/office/drawing/2014/main" id="{5A607CFC-2EFE-0C45-A496-713D737C5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5" b="20595"/>
          <a:stretch/>
        </p:blipFill>
        <p:spPr bwMode="auto">
          <a:xfrm>
            <a:off x="39384060" y="433506"/>
            <a:ext cx="11502319" cy="18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D411058-94A6-9442-AEAA-6DCEEA52462D}"/>
              </a:ext>
            </a:extLst>
          </p:cNvPr>
          <p:cNvGrpSpPr/>
          <p:nvPr/>
        </p:nvGrpSpPr>
        <p:grpSpPr>
          <a:xfrm>
            <a:off x="18266956" y="5090695"/>
            <a:ext cx="12814394" cy="19023678"/>
            <a:chOff x="14277270" y="11501508"/>
            <a:chExt cx="6543446" cy="12324499"/>
          </a:xfrm>
        </p:grpSpPr>
        <p:sp>
          <p:nvSpPr>
            <p:cNvPr id="53" name="Down Arrow Callout 52">
              <a:extLst>
                <a:ext uri="{FF2B5EF4-FFF2-40B4-BE49-F238E27FC236}">
                  <a16:creationId xmlns:a16="http://schemas.microsoft.com/office/drawing/2014/main" id="{2A9DAC80-F1F9-404B-9621-3F885738D979}"/>
                </a:ext>
              </a:extLst>
            </p:cNvPr>
            <p:cNvSpPr/>
            <p:nvPr/>
          </p:nvSpPr>
          <p:spPr>
            <a:xfrm>
              <a:off x="14277270" y="11501508"/>
              <a:ext cx="6475807" cy="12324499"/>
            </a:xfrm>
            <a:prstGeom prst="downArrowCallout">
              <a:avLst>
                <a:gd name="adj1" fmla="val 4302"/>
                <a:gd name="adj2" fmla="val 4239"/>
                <a:gd name="adj3" fmla="val 7003"/>
                <a:gd name="adj4" fmla="val 4764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02A3B5-7439-B74C-830C-78ADE942490F}"/>
                </a:ext>
              </a:extLst>
            </p:cNvPr>
            <p:cNvSpPr txBox="1"/>
            <p:nvPr/>
          </p:nvSpPr>
          <p:spPr>
            <a:xfrm>
              <a:off x="14344910" y="11607841"/>
              <a:ext cx="6475806" cy="598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Initial interventions: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Presentation to </a:t>
              </a:r>
              <a:r>
                <a:rPr lang="en-US" sz="4800" dirty="0" err="1"/>
                <a:t>anaesthetic</a:t>
              </a:r>
              <a:r>
                <a:rPr lang="en-US" sz="4800" dirty="0"/>
                <a:t> consultants at audit meeting to raise awareness of IPH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Regular meetings with theatre clinical manager who passed on findings to theatre staff (ODPs)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Creation and display of educational poster based on NICE CG65 in all theatres</a:t>
              </a:r>
              <a:endParaRPr lang="en-US" dirty="0"/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dirty="0"/>
            </a:p>
            <a:p>
              <a:r>
                <a:rPr lang="en-US" sz="4800" b="1" dirty="0"/>
                <a:t>Incidental changes: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After first cycle, online theatre management software (Opera) was introduced - replacing paper WHO checklist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en-US" sz="4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161612-64C5-7246-A9BA-318373B470BF}"/>
              </a:ext>
            </a:extLst>
          </p:cNvPr>
          <p:cNvGrpSpPr/>
          <p:nvPr/>
        </p:nvGrpSpPr>
        <p:grpSpPr>
          <a:xfrm>
            <a:off x="17835715" y="14767061"/>
            <a:ext cx="9387250" cy="9347312"/>
            <a:chOff x="14245788" y="14008886"/>
            <a:chExt cx="10679452" cy="10527514"/>
          </a:xfrm>
        </p:grpSpPr>
        <p:sp>
          <p:nvSpPr>
            <p:cNvPr id="5" name="Down Arrow Callout 4">
              <a:extLst>
                <a:ext uri="{FF2B5EF4-FFF2-40B4-BE49-F238E27FC236}">
                  <a16:creationId xmlns:a16="http://schemas.microsoft.com/office/drawing/2014/main" id="{CF6E6DE8-8FB6-FE48-BE4C-052CD7D2BF5E}"/>
                </a:ext>
              </a:extLst>
            </p:cNvPr>
            <p:cNvSpPr/>
            <p:nvPr/>
          </p:nvSpPr>
          <p:spPr>
            <a:xfrm>
              <a:off x="14245788" y="14008886"/>
              <a:ext cx="10679452" cy="10527514"/>
            </a:xfrm>
            <a:prstGeom prst="downArrowCallout">
              <a:avLst>
                <a:gd name="adj1" fmla="val 5368"/>
                <a:gd name="adj2" fmla="val 6045"/>
                <a:gd name="adj3" fmla="val 10890"/>
                <a:gd name="adj4" fmla="val 6132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9C41E-D9A0-4A43-8CD9-46EE3878C87E}"/>
                </a:ext>
              </a:extLst>
            </p:cNvPr>
            <p:cNvSpPr txBox="1"/>
            <p:nvPr/>
          </p:nvSpPr>
          <p:spPr>
            <a:xfrm>
              <a:off x="14342853" y="14283680"/>
              <a:ext cx="10582387" cy="675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Baseline findings: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Pre-induction temp inconsistently recorded on WHO checklist (0% on </a:t>
              </a:r>
              <a:r>
                <a:rPr lang="en-US" sz="4800" dirty="0" err="1"/>
                <a:t>anaesthetic</a:t>
              </a:r>
              <a:r>
                <a:rPr lang="en-US" sz="4800" dirty="0"/>
                <a:t> chart)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25% patients received FAWD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15% with temp &lt;36.0 on arrival to recovery, no intra-op IPH</a:t>
              </a:r>
            </a:p>
            <a:p>
              <a:endParaRPr lang="en-US" sz="48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3C4C0E-57FA-9045-B2FC-F554B73C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4514" y="5654468"/>
            <a:ext cx="5963183" cy="8481794"/>
          </a:xfrm>
          <a:prstGeom prst="rect">
            <a:avLst/>
          </a:prstGeom>
        </p:spPr>
      </p:pic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651DCF48-B5B0-3245-9498-C296053E0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804805"/>
              </p:ext>
            </p:extLst>
          </p:nvPr>
        </p:nvGraphicFramePr>
        <p:xfrm>
          <a:off x="17835715" y="20967240"/>
          <a:ext cx="22702686" cy="838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EE78B358-43BC-1C4D-B6C2-F971698BA722}"/>
              </a:ext>
            </a:extLst>
          </p:cNvPr>
          <p:cNvGrpSpPr/>
          <p:nvPr/>
        </p:nvGrpSpPr>
        <p:grpSpPr>
          <a:xfrm>
            <a:off x="27473770" y="14767060"/>
            <a:ext cx="6650094" cy="8661008"/>
            <a:chOff x="14579599" y="13208001"/>
            <a:chExt cx="11284951" cy="11328400"/>
          </a:xfrm>
        </p:grpSpPr>
        <p:sp>
          <p:nvSpPr>
            <p:cNvPr id="56" name="Down Arrow Callout 55">
              <a:extLst>
                <a:ext uri="{FF2B5EF4-FFF2-40B4-BE49-F238E27FC236}">
                  <a16:creationId xmlns:a16="http://schemas.microsoft.com/office/drawing/2014/main" id="{49389660-8EB3-CC48-8CB2-1431C69ABF26}"/>
                </a:ext>
              </a:extLst>
            </p:cNvPr>
            <p:cNvSpPr/>
            <p:nvPr/>
          </p:nvSpPr>
          <p:spPr>
            <a:xfrm>
              <a:off x="14579599" y="13208001"/>
              <a:ext cx="11284951" cy="11328400"/>
            </a:xfrm>
            <a:prstGeom prst="downArrowCallout">
              <a:avLst>
                <a:gd name="adj1" fmla="val 7871"/>
                <a:gd name="adj2" fmla="val 8838"/>
                <a:gd name="adj3" fmla="val 12141"/>
                <a:gd name="adj4" fmla="val 6542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57B008B-F015-924B-9FAC-11410D16EFEE}"/>
                </a:ext>
              </a:extLst>
            </p:cNvPr>
            <p:cNvSpPr txBox="1"/>
            <p:nvPr/>
          </p:nvSpPr>
          <p:spPr>
            <a:xfrm>
              <a:off x="14904999" y="13368256"/>
              <a:ext cx="10959551" cy="785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Further change: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Email sent to ODPs to reinforce temp measurement in </a:t>
              </a:r>
              <a:r>
                <a:rPr lang="en-US" sz="4800" dirty="0" err="1"/>
                <a:t>anaesthetic</a:t>
              </a:r>
              <a:r>
                <a:rPr lang="en-US" sz="4800" dirty="0"/>
                <a:t> room and recording on paper </a:t>
              </a:r>
              <a:r>
                <a:rPr lang="en-US" sz="4800" dirty="0" err="1"/>
                <a:t>anaesthetic</a:t>
              </a:r>
              <a:r>
                <a:rPr lang="en-US" sz="4800" dirty="0"/>
                <a:t> chart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323C03-0FCA-F341-93CA-8522F0E73445}"/>
              </a:ext>
            </a:extLst>
          </p:cNvPr>
          <p:cNvGrpSpPr/>
          <p:nvPr/>
        </p:nvGrpSpPr>
        <p:grpSpPr>
          <a:xfrm>
            <a:off x="34448918" y="14767060"/>
            <a:ext cx="4565905" cy="7386697"/>
            <a:chOff x="14579599" y="13208001"/>
            <a:chExt cx="11284951" cy="11328400"/>
          </a:xfrm>
        </p:grpSpPr>
        <p:sp>
          <p:nvSpPr>
            <p:cNvPr id="59" name="Down Arrow Callout 58">
              <a:extLst>
                <a:ext uri="{FF2B5EF4-FFF2-40B4-BE49-F238E27FC236}">
                  <a16:creationId xmlns:a16="http://schemas.microsoft.com/office/drawing/2014/main" id="{4F5FE6AC-3467-A946-8437-A3085BCFC3B5}"/>
                </a:ext>
              </a:extLst>
            </p:cNvPr>
            <p:cNvSpPr/>
            <p:nvPr/>
          </p:nvSpPr>
          <p:spPr>
            <a:xfrm>
              <a:off x="14579599" y="13208001"/>
              <a:ext cx="11284951" cy="11328400"/>
            </a:xfrm>
            <a:prstGeom prst="downArrowCallout">
              <a:avLst>
                <a:gd name="adj1" fmla="val 10096"/>
                <a:gd name="adj2" fmla="val 12176"/>
                <a:gd name="adj3" fmla="val 12141"/>
                <a:gd name="adj4" fmla="val 7761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F4A1C2-589D-C04B-AE5E-8C481318BE5D}"/>
                </a:ext>
              </a:extLst>
            </p:cNvPr>
            <p:cNvSpPr txBox="1"/>
            <p:nvPr/>
          </p:nvSpPr>
          <p:spPr>
            <a:xfrm>
              <a:off x="14864929" y="13368255"/>
              <a:ext cx="10999621" cy="8071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Further change: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en-US" sz="4800" dirty="0"/>
                <a:t>Trial of FAWD on ‘all’ elective arthroplasty patients over one month</a:t>
              </a:r>
            </a:p>
          </p:txBody>
        </p: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467CE514-B389-6542-8A2A-B3923A70EDF0}"/>
              </a:ext>
            </a:extLst>
          </p:cNvPr>
          <p:cNvSpPr/>
          <p:nvPr/>
        </p:nvSpPr>
        <p:spPr>
          <a:xfrm>
            <a:off x="29768800" y="9396871"/>
            <a:ext cx="1844508" cy="680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5E58B93-876C-5A40-B0F9-2769424B4828}"/>
              </a:ext>
            </a:extLst>
          </p:cNvPr>
          <p:cNvSpPr/>
          <p:nvPr/>
        </p:nvSpPr>
        <p:spPr>
          <a:xfrm>
            <a:off x="39333261" y="21012692"/>
            <a:ext cx="11756320" cy="7815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451502" y="22196357"/>
            <a:ext cx="118382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Acknowledgements:</a:t>
            </a:r>
          </a:p>
          <a:p>
            <a:r>
              <a:rPr lang="en-US" sz="3400" b="1" dirty="0"/>
              <a:t>    </a:t>
            </a:r>
            <a:r>
              <a:rPr lang="en-US" sz="3400" dirty="0"/>
              <a:t>Lesley Perkins – </a:t>
            </a:r>
            <a:r>
              <a:rPr lang="en-US" sz="3400" dirty="0" err="1"/>
              <a:t>anaesthetics</a:t>
            </a:r>
            <a:r>
              <a:rPr lang="en-US" sz="3400" dirty="0"/>
              <a:t> and recovery clinical manager</a:t>
            </a:r>
          </a:p>
          <a:p>
            <a:r>
              <a:rPr lang="en-US" sz="3400" dirty="0"/>
              <a:t>     Dr Alison Waite – consultant </a:t>
            </a:r>
            <a:r>
              <a:rPr lang="en-US" sz="3400" dirty="0" err="1"/>
              <a:t>anaesthetist</a:t>
            </a:r>
            <a:endParaRPr lang="en-US" sz="3200" dirty="0"/>
          </a:p>
          <a:p>
            <a:r>
              <a:rPr lang="en-US" sz="3800" b="1" dirty="0"/>
              <a:t>References:</a:t>
            </a:r>
            <a:endParaRPr lang="en-U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GB" sz="3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Riley C, </a:t>
            </a:r>
            <a:r>
              <a:rPr lang="en-GB" sz="3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Andrzejowski</a:t>
            </a:r>
            <a:r>
              <a:rPr lang="en-GB" sz="3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J. Inadvertent perioperative hypothermia. BJA education. 2018 Aug;18(8):227.</a:t>
            </a:r>
            <a:endParaRPr lang="en-GB" sz="3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GB" sz="3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Bernard H. Patient warming in surgery and the enhanced recovery. British Journal of Nursing. 2013 Mar 28;22(6):319-25.</a:t>
            </a:r>
          </a:p>
          <a:p>
            <a:pPr marL="514350" indent="-514350">
              <a:buAutoNum type="arabicPeriod"/>
            </a:pPr>
            <a:r>
              <a:rPr lang="en-GB" sz="3400" b="0" i="0" dirty="0">
                <a:solidFill>
                  <a:srgbClr val="2A2A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NICE. Perioperative hypothermia (inadvertent): the management of inadvertent perioperative hypothermia in adults, </a:t>
            </a:r>
            <a:r>
              <a:rPr lang="en-GB" sz="3400" b="0" i="1" dirty="0">
                <a:solidFill>
                  <a:srgbClr val="2A2A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NICE Clinical Guideline 29</a:t>
            </a:r>
            <a:r>
              <a:rPr lang="en-GB" sz="3400" b="0" i="0" dirty="0">
                <a:solidFill>
                  <a:srgbClr val="2A2A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2008</a:t>
            </a:r>
          </a:p>
          <a:p>
            <a:pPr algn="l" fontAlgn="base"/>
            <a:r>
              <a:rPr lang="en-GB" sz="3400" b="0" i="0" dirty="0">
                <a:solidFill>
                  <a:srgbClr val="2A2A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Available from </a:t>
            </a:r>
            <a:r>
              <a:rPr lang="en-GB" sz="3400" b="0" i="0" u="sng" strike="noStrike" dirty="0">
                <a:solidFill>
                  <a:srgbClr val="00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www.nice.org.uk/</a:t>
            </a:r>
            <a:r>
              <a:rPr lang="en-GB" sz="3400" b="0" i="0" u="sng" strike="noStrike" dirty="0">
                <a:solidFill>
                  <a:srgbClr val="006FB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guidance/cg65</a:t>
            </a:r>
            <a:endParaRPr lang="en-GB" sz="3400" b="0" i="0" u="sng" dirty="0">
              <a:solidFill>
                <a:srgbClr val="2A2A2A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68BF7A-8761-A845-BAC2-F14C9A46814F}"/>
              </a:ext>
            </a:extLst>
          </p:cNvPr>
          <p:cNvSpPr txBox="1"/>
          <p:nvPr/>
        </p:nvSpPr>
        <p:spPr>
          <a:xfrm>
            <a:off x="39550888" y="4607363"/>
            <a:ext cx="11437882" cy="1726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Improvements achieved: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Increased recording of temperature on </a:t>
            </a:r>
            <a:r>
              <a:rPr lang="en-US" sz="4800" dirty="0" err="1"/>
              <a:t>anaesthetic</a:t>
            </a:r>
            <a:r>
              <a:rPr lang="en-US" sz="4800" dirty="0"/>
              <a:t> chart (0/20 to 7/20 patients)</a:t>
            </a:r>
          </a:p>
          <a:p>
            <a:pPr marL="144000" indent="-571500">
              <a:buFont typeface="Arial" panose="020B0604020202020204" pitchFamily="34" charset="0"/>
              <a:buChar char="•"/>
            </a:pPr>
            <a:r>
              <a:rPr lang="en-US" sz="4800" dirty="0"/>
              <a:t>Increased use of FAWD (5/20 to 11/20)</a:t>
            </a:r>
            <a:endParaRPr lang="en-US" sz="1000" dirty="0"/>
          </a:p>
          <a:p>
            <a:pPr marL="1440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GB" sz="4800" b="1" dirty="0"/>
              <a:t>Ongoing room for improvement:</a:t>
            </a:r>
            <a:endParaRPr lang="en-US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Further improvement in recording of temp and usage of FAWD still to be achieved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Prevalence of IPH in recovery remained stable between 10-20% despite improvements therefore further aspects of perioperative care need addressing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/>
              <a:t>Unable to determine when IPH first occurs if not recorded intraoperatively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4800" b="1" dirty="0"/>
              <a:t>Next steps: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Continue to reinforce documentation of temperature on anaesthetics chart prior to induction and further team feedback to encourage FAWD usage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/>
              <a:t>Target improved compliance with fluid warming and assess impact on IPH as per CG65: “</a:t>
            </a:r>
            <a:r>
              <a:rPr lang="en-GB" sz="4400" i="1" dirty="0"/>
              <a:t>Intravenous fluids (500 ml or more) and blood products should be warmed to 37°C using a fluid warming device.”</a:t>
            </a:r>
            <a:endParaRPr lang="en-US" sz="4400" i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80D0C9C-37F9-444A-8743-4BFE8B17F030}"/>
              </a:ext>
            </a:extLst>
          </p:cNvPr>
          <p:cNvSpPr/>
          <p:nvPr/>
        </p:nvSpPr>
        <p:spPr>
          <a:xfrm>
            <a:off x="39651697" y="4022356"/>
            <a:ext cx="9776703" cy="501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AA0F57-D221-7443-B6A5-6100A6982DA5}"/>
              </a:ext>
            </a:extLst>
          </p:cNvPr>
          <p:cNvSpPr txBox="1"/>
          <p:nvPr/>
        </p:nvSpPr>
        <p:spPr>
          <a:xfrm>
            <a:off x="450055" y="28065532"/>
            <a:ext cx="168569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Bar chart outlining the mix of surgical procedures within each QI cycle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144C0F-C09D-6549-B551-E9826A5F22D2}"/>
              </a:ext>
            </a:extLst>
          </p:cNvPr>
          <p:cNvSpPr txBox="1"/>
          <p:nvPr/>
        </p:nvSpPr>
        <p:spPr>
          <a:xfrm>
            <a:off x="31598560" y="5004710"/>
            <a:ext cx="11838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Educational poster displayed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E48B80-3022-E640-BBC9-570F9651F604}"/>
              </a:ext>
            </a:extLst>
          </p:cNvPr>
          <p:cNvSpPr txBox="1"/>
          <p:nvPr/>
        </p:nvSpPr>
        <p:spPr>
          <a:xfrm>
            <a:off x="19765061" y="27955765"/>
            <a:ext cx="20747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Graph demonstrating trends in key measures over QI cycles with associated interventions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0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9E85942EA2042BB0575791D718127" ma:contentTypeVersion="16" ma:contentTypeDescription="Create a new document." ma:contentTypeScope="" ma:versionID="12ab945d2efe0ef10a297c059136f865">
  <xsd:schema xmlns:xsd="http://www.w3.org/2001/XMLSchema" xmlns:xs="http://www.w3.org/2001/XMLSchema" xmlns:p="http://schemas.microsoft.com/office/2006/metadata/properties" xmlns:ns2="ec49a593-3265-4a49-b71d-8db4c0af5911" xmlns:ns3="eef307fe-dfcd-4dc4-b0dc-232c2dad2b81" targetNamespace="http://schemas.microsoft.com/office/2006/metadata/properties" ma:root="true" ma:fieldsID="9fb502e339f467c4a23c9469629d027a" ns2:_="" ns3:_="">
    <xsd:import namespace="ec49a593-3265-4a49-b71d-8db4c0af5911"/>
    <xsd:import namespace="eef307fe-dfcd-4dc4-b0dc-232c2dad2b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9a593-3265-4a49-b71d-8db4c0af5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edd084-375f-4d55-8c57-698fcc9f02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307fe-dfcd-4dc4-b0dc-232c2dad2b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914966-92ef-45d4-8a8f-bd5c406bf076}" ma:internalName="TaxCatchAll" ma:showField="CatchAllData" ma:web="eef307fe-dfcd-4dc4-b0dc-232c2dad2b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49a593-3265-4a49-b71d-8db4c0af5911">
      <Terms xmlns="http://schemas.microsoft.com/office/infopath/2007/PartnerControls"/>
    </lcf76f155ced4ddcb4097134ff3c332f>
    <TaxCatchAll xmlns="eef307fe-dfcd-4dc4-b0dc-232c2dad2b81" xsi:nil="true"/>
  </documentManagement>
</p:properties>
</file>

<file path=customXml/itemProps1.xml><?xml version="1.0" encoding="utf-8"?>
<ds:datastoreItem xmlns:ds="http://schemas.openxmlformats.org/officeDocument/2006/customXml" ds:itemID="{6F7F06C5-378A-4B44-86B2-9F2302F21D49}"/>
</file>

<file path=customXml/itemProps2.xml><?xml version="1.0" encoding="utf-8"?>
<ds:datastoreItem xmlns:ds="http://schemas.openxmlformats.org/officeDocument/2006/customXml" ds:itemID="{A6695E55-ECC2-43F7-BF7E-8230CB738E9A}"/>
</file>

<file path=customXml/itemProps3.xml><?xml version="1.0" encoding="utf-8"?>
<ds:datastoreItem xmlns:ds="http://schemas.openxmlformats.org/officeDocument/2006/customXml" ds:itemID="{70DE7BBD-7C96-4764-ACD1-4255031CC81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73586</TotalTime>
  <Words>641</Words>
  <Application>Microsoft Macintosh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Delaney, Shannon Marie</dc:creator>
  <cp:lastModifiedBy>Claire Pollington</cp:lastModifiedBy>
  <cp:revision>84</cp:revision>
  <dcterms:created xsi:type="dcterms:W3CDTF">2019-04-29T14:29:17Z</dcterms:created>
  <dcterms:modified xsi:type="dcterms:W3CDTF">2023-03-18T19:37:57Z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0x0101006F39E85942EA2042BB0575791D718127</vt:lpwstr>
  </property>
</Properties>
</file>